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1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4630400" cy="8229600"/>
  <p:notesSz cx="8229600" cy="14630400"/>
  <p:embeddedFontLst>
    <p:embeddedFont>
      <p:font typeface="Merriweather" panose="00000500000000000000" pitchFamily="2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4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794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368748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Electricity Billing System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281488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desktop application designed to streamline electricity billing. It focuses on calculating consumed units and charges. The system aims to be easy, accessible, and effective for consumers.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267" y="474584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Deposit Details</a:t>
            </a:r>
            <a:endParaRPr lang="en-US" sz="485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F51FC3-CD73-3F85-7DAC-4D10FDCA6F5E}"/>
              </a:ext>
            </a:extLst>
          </p:cNvPr>
          <p:cNvGrpSpPr/>
          <p:nvPr/>
        </p:nvGrpSpPr>
        <p:grpSpPr>
          <a:xfrm>
            <a:off x="141684" y="3075027"/>
            <a:ext cx="6468582" cy="3701653"/>
            <a:chOff x="895945" y="2757607"/>
            <a:chExt cx="8485587" cy="3701653"/>
          </a:xfrm>
        </p:grpSpPr>
        <p:pic>
          <p:nvPicPr>
            <p:cNvPr id="3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1126" y="2757607"/>
              <a:ext cx="1596628" cy="879158"/>
            </a:xfrm>
            <a:prstGeom prst="rect">
              <a:avLst/>
            </a:prstGeom>
          </p:spPr>
        </p:pic>
        <p:sp>
          <p:nvSpPr>
            <p:cNvPr id="4" name="Text 1"/>
            <p:cNvSpPr/>
            <p:nvPr/>
          </p:nvSpPr>
          <p:spPr>
            <a:xfrm>
              <a:off x="3915847" y="3075027"/>
              <a:ext cx="347067" cy="4338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350"/>
                </a:lnSpc>
                <a:buNone/>
              </a:pPr>
              <a:r>
                <a:rPr lang="en-US" sz="27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1</a:t>
              </a:r>
              <a:endParaRPr lang="en-US" sz="2700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5134570" y="3004423"/>
              <a:ext cx="2405182" cy="3855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24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View Bill Details</a:t>
              </a:r>
              <a:endParaRPr lang="en-US" sz="2400" dirty="0"/>
            </a:p>
          </p:txBody>
        </p:sp>
        <p:sp>
          <p:nvSpPr>
            <p:cNvPr id="6" name="Shape 3"/>
            <p:cNvSpPr/>
            <p:nvPr/>
          </p:nvSpPr>
          <p:spPr>
            <a:xfrm flipV="1">
              <a:off x="4949428" y="3606642"/>
              <a:ext cx="3457601" cy="45719"/>
            </a:xfrm>
            <a:prstGeom prst="roundRect">
              <a:avLst>
                <a:gd name="adj" fmla="val 680244"/>
              </a:avLst>
            </a:prstGeom>
            <a:solidFill>
              <a:srgbClr val="194A99"/>
            </a:solidFill>
            <a:ln/>
          </p:spPr>
        </p:sp>
        <p:pic>
          <p:nvPicPr>
            <p:cNvPr id="7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2693" y="3698438"/>
              <a:ext cx="3193375" cy="879158"/>
            </a:xfrm>
            <a:prstGeom prst="rect">
              <a:avLst/>
            </a:prstGeom>
          </p:spPr>
        </p:pic>
        <p:sp>
          <p:nvSpPr>
            <p:cNvPr id="8" name="Text 4"/>
            <p:cNvSpPr/>
            <p:nvPr/>
          </p:nvSpPr>
          <p:spPr>
            <a:xfrm>
              <a:off x="3915847" y="3921085"/>
              <a:ext cx="347067" cy="4338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350"/>
                </a:lnSpc>
                <a:buNone/>
              </a:pPr>
              <a:r>
                <a:rPr lang="en-US" sz="27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2</a:t>
              </a:r>
              <a:endParaRPr lang="en-US" sz="2700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5932884" y="3945255"/>
              <a:ext cx="1734145" cy="3855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24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Sort Details</a:t>
              </a:r>
              <a:endParaRPr lang="en-US" sz="2400" dirty="0"/>
            </a:p>
          </p:txBody>
        </p:sp>
        <p:sp>
          <p:nvSpPr>
            <p:cNvPr id="10" name="Shape 6"/>
            <p:cNvSpPr/>
            <p:nvPr/>
          </p:nvSpPr>
          <p:spPr>
            <a:xfrm flipV="1">
              <a:off x="5747742" y="4547474"/>
              <a:ext cx="2659286" cy="45719"/>
            </a:xfrm>
            <a:prstGeom prst="roundRect">
              <a:avLst>
                <a:gd name="adj" fmla="val 680244"/>
              </a:avLst>
            </a:prstGeom>
            <a:solidFill>
              <a:srgbClr val="194A99"/>
            </a:solidFill>
            <a:ln/>
          </p:spPr>
        </p:sp>
        <p:pic>
          <p:nvPicPr>
            <p:cNvPr id="11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4378" y="4639270"/>
              <a:ext cx="4790123" cy="879158"/>
            </a:xfrm>
            <a:prstGeom prst="rect">
              <a:avLst/>
            </a:prstGeom>
          </p:spPr>
        </p:pic>
        <p:sp>
          <p:nvSpPr>
            <p:cNvPr id="12" name="Text 7"/>
            <p:cNvSpPr/>
            <p:nvPr/>
          </p:nvSpPr>
          <p:spPr>
            <a:xfrm>
              <a:off x="3915847" y="4861917"/>
              <a:ext cx="347067" cy="4338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350"/>
                </a:lnSpc>
                <a:buNone/>
              </a:pPr>
              <a:r>
                <a:rPr lang="en-US" sz="27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3</a:t>
              </a:r>
              <a:endParaRPr lang="en-US" sz="2700" dirty="0"/>
            </a:p>
          </p:txBody>
        </p:sp>
        <p:sp>
          <p:nvSpPr>
            <p:cNvPr id="13" name="Text 8"/>
            <p:cNvSpPr/>
            <p:nvPr/>
          </p:nvSpPr>
          <p:spPr>
            <a:xfrm>
              <a:off x="6731318" y="4886087"/>
              <a:ext cx="2094548" cy="3855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24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Search Option</a:t>
              </a:r>
              <a:endParaRPr lang="en-US" sz="2400" dirty="0"/>
            </a:p>
          </p:txBody>
        </p:sp>
        <p:sp>
          <p:nvSpPr>
            <p:cNvPr id="14" name="Shape 9"/>
            <p:cNvSpPr/>
            <p:nvPr/>
          </p:nvSpPr>
          <p:spPr>
            <a:xfrm>
              <a:off x="6546176" y="5534024"/>
              <a:ext cx="2835356" cy="45719"/>
            </a:xfrm>
            <a:prstGeom prst="roundRect">
              <a:avLst>
                <a:gd name="adj" fmla="val 680244"/>
              </a:avLst>
            </a:prstGeom>
            <a:solidFill>
              <a:srgbClr val="194A99"/>
            </a:solidFill>
            <a:ln/>
          </p:spPr>
        </p:sp>
        <p:pic>
          <p:nvPicPr>
            <p:cNvPr id="15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5945" y="5580102"/>
              <a:ext cx="6386870" cy="879158"/>
            </a:xfrm>
            <a:prstGeom prst="rect">
              <a:avLst/>
            </a:prstGeom>
          </p:spPr>
        </p:pic>
        <p:sp>
          <p:nvSpPr>
            <p:cNvPr id="16" name="Text 10"/>
            <p:cNvSpPr/>
            <p:nvPr/>
          </p:nvSpPr>
          <p:spPr>
            <a:xfrm>
              <a:off x="3915728" y="5802749"/>
              <a:ext cx="347067" cy="4338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350"/>
                </a:lnSpc>
                <a:buNone/>
              </a:pPr>
              <a:r>
                <a:rPr lang="en-US" sz="27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4</a:t>
              </a:r>
              <a:endParaRPr lang="en-US" sz="2700" dirty="0"/>
            </a:p>
          </p:txBody>
        </p:sp>
        <p:sp>
          <p:nvSpPr>
            <p:cNvPr id="17" name="Text 11"/>
            <p:cNvSpPr/>
            <p:nvPr/>
          </p:nvSpPr>
          <p:spPr>
            <a:xfrm>
              <a:off x="7529632" y="5826919"/>
              <a:ext cx="1851898" cy="3855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24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Print Option</a:t>
              </a:r>
              <a:endParaRPr lang="en-US" sz="2400" dirty="0"/>
            </a:p>
          </p:txBody>
        </p:sp>
      </p:grp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08046379-7106-D690-D9BC-70FEAA53F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18"/>
          <a:stretch/>
        </p:blipFill>
        <p:spPr>
          <a:xfrm>
            <a:off x="7653125" y="3075027"/>
            <a:ext cx="6368142" cy="24662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9411BD-CB03-B667-DC99-8763B5A47A36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Calculate Bill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1" y="4094917"/>
            <a:ext cx="52615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program calculates total bill. It uses units consumed,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meter number, and month. Submit tax details by clicking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submit. Cancel entered details with the cancel option.</a:t>
            </a:r>
            <a:endParaRPr lang="en-US" sz="1750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9403AC1-C14A-8345-E634-19E070A1A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528284"/>
            <a:ext cx="6866657" cy="5133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AA23F3-2AF3-380D-C392-C4EC3C63C623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4371"/>
            <a:ext cx="88114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Utilities: Notepad &amp; Calculator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601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Notepad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5412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Launches when the user clicks on the notepad option.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19601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Calculator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25412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Launches when the user clicks on the calculator option.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71822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Available to both Admins and Customers</a:t>
            </a:r>
            <a:endParaRPr lang="en-US" sz="1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7E5B7-D83A-6FEA-4C15-CED701592D0C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FA1CCE-898E-A03C-CB4E-0A7910A5F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74" y="3061152"/>
            <a:ext cx="6445702" cy="36796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85729C-C457-57AB-06D9-DF857C0DF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138" y="3059093"/>
            <a:ext cx="4357759" cy="48286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1437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Customer Page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92655"/>
            <a:ext cx="7556421" cy="807958"/>
          </a:xfrm>
          <a:prstGeom prst="roundRect">
            <a:avLst>
              <a:gd name="adj" fmla="val 4211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4194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Pay Bill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6280190" y="3227427"/>
            <a:ext cx="7556421" cy="807958"/>
          </a:xfrm>
          <a:prstGeom prst="roundRect">
            <a:avLst>
              <a:gd name="adj" fmla="val 4211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6507004" y="34542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Bill Details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280190" y="4262199"/>
            <a:ext cx="7556421" cy="807958"/>
          </a:xfrm>
          <a:prstGeom prst="roundRect">
            <a:avLst>
              <a:gd name="adj" fmla="val 4211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6507004" y="4489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Generate Bill Slip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6280190" y="5296972"/>
            <a:ext cx="7556421" cy="807958"/>
          </a:xfrm>
          <a:prstGeom prst="roundRect">
            <a:avLst>
              <a:gd name="adj" fmla="val 4211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523786"/>
            <a:ext cx="28544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Update Information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280190" y="636008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 lands here after login. It contains sections for bills, info, and utilities.</a:t>
            </a:r>
            <a:endParaRPr lang="en-US" sz="17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BAC55B-5069-F166-7165-788024A05278}"/>
              </a:ext>
            </a:extLst>
          </p:cNvPr>
          <p:cNvSpPr txBox="1"/>
          <p:nvPr/>
        </p:nvSpPr>
        <p:spPr>
          <a:xfrm>
            <a:off x="11452303" y="7243517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9FA925-4607-26B7-5FDD-A5A38E39E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37" y="1086986"/>
            <a:ext cx="4667901" cy="58967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9725"/>
            <a:ext cx="62175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Bill Payment &amp; Details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354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Pay Bill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5166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Customers pay bills by selecting the appropriate month.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34678"/>
            <a:ext cx="6244709" cy="418004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99521" y="19354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Bill Details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25166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Customers check their bill status: paid or unpaid.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3134678"/>
            <a:ext cx="6244709" cy="17243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EF5C4D-33D1-72A8-5775-C5400310CEF3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389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Generate Bill Slip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235512"/>
            <a:ext cx="6521410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22352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View Breakdown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259234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Customers can generate and view their bill.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3597712"/>
            <a:ext cx="6521410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6914" y="4616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Amount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969764" y="504979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See a proper breakdown of the entire amount.</a:t>
            </a:r>
            <a:endParaRPr lang="en-US" sz="1750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E93A542-D6C2-5246-0118-CF8E65E97A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778" y="1235512"/>
            <a:ext cx="5791832" cy="50509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1C4444-A2EA-29C2-B339-25A0F22DDCB5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0594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View Information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6351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340602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63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Personal Details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85393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Name, meter number, address, city, state.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6988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878860" y="47413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46988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Contact Details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518922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Email ID and phone number.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58072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Customers can see their entered information.</a:t>
            </a:r>
            <a:endParaRPr lang="en-US" sz="1750" dirty="0"/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9EEA2A35-E1A1-5E60-1844-B2F9231F4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649" y="2059424"/>
            <a:ext cx="5865961" cy="45040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449B84-ABA6-BC14-EC0C-119C9E8B68C0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842492"/>
            <a:ext cx="57111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Update Information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891433"/>
            <a:ext cx="30480" cy="2877503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338649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31465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878860" y="318908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31182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Address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1273612" y="442126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0" name="Shape 7"/>
          <p:cNvSpPr/>
          <p:nvPr/>
        </p:nvSpPr>
        <p:spPr>
          <a:xfrm>
            <a:off x="793790" y="41813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878860" y="422386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183011" y="4153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Contact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1273612" y="545603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4" name="Shape 11"/>
          <p:cNvSpPr/>
          <p:nvPr/>
        </p:nvSpPr>
        <p:spPr>
          <a:xfrm>
            <a:off x="793790" y="521612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5" name="Text 12"/>
          <p:cNvSpPr/>
          <p:nvPr/>
        </p:nvSpPr>
        <p:spPr>
          <a:xfrm>
            <a:off x="878860" y="525863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183011" y="5187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Email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793790" y="60240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Customers can update their information if needed.</a:t>
            </a:r>
            <a:endParaRPr lang="en-US" sz="1750" dirty="0"/>
          </a:p>
        </p:txBody>
      </p: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8EA4D0D0-A62D-6D4A-8377-544DEA798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996" y="2068670"/>
            <a:ext cx="6677614" cy="38278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767519-74C8-77AC-6AB6-A3F4BC591EF6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22762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332517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51390" y="4118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Billing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4451390" y="4609386"/>
            <a:ext cx="2901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Helps manage billing cycles.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104" y="332517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3104" y="4118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93104" y="4609386"/>
            <a:ext cx="29016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Reduces manual data entry.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4938" y="332517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934938" y="4118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Friendly UI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934938" y="4609386"/>
            <a:ext cx="29016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Easy to use interface.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4451390" y="5590342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software helps users with billing, paying bills, and managing details.</a:t>
            </a:r>
            <a:endParaRPr lang="en-US" sz="17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3B55A1-0CE1-C000-C2E4-CC9021007F2E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286369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570547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6370" y="5751731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5923" y="5705475"/>
            <a:ext cx="314801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Computerized Billing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5923" y="6238994"/>
            <a:ext cx="333422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Aims to computerize the billing system.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6965" y="570547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39536" y="5751731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6049089" y="570547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Unit Calculation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049089" y="6238994"/>
            <a:ext cx="333422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Focuses on calculating units consumed.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630132" y="570547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22703" y="5751731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0432256" y="5705475"/>
            <a:ext cx="328314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Satisfaction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0432256" y="6238994"/>
            <a:ext cx="333422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Saves time and maintains records.</a:t>
            </a:r>
            <a:endParaRPr lang="en-US" sz="1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014808-E98A-C797-D10D-58E52ADDC8A7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163139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Objectives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5304592"/>
            <a:ext cx="4136350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5855" y="55666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Energy Information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5855" y="6100167"/>
            <a:ext cx="36122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Track current and previous month unit consumption.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6965" y="5304592"/>
            <a:ext cx="4136350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09022" y="55666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Data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509022" y="6100167"/>
            <a:ext cx="36122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Maintain customer information.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5304592"/>
            <a:ext cx="4136350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2189" y="55666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Bill Generation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892189" y="6100167"/>
            <a:ext cx="36122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Generate bills with penalties and rent.</a:t>
            </a:r>
            <a:endParaRPr lang="en-US" sz="1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D5530A-F7F2-F938-279E-DB36E54E345A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694" y="621506"/>
            <a:ext cx="5647730" cy="706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Sign Up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0694" y="1892260"/>
            <a:ext cx="2823805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New Accounts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0694" y="2471142"/>
            <a:ext cx="3981807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New customers/admins can sign up.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1143" y="1892260"/>
            <a:ext cx="2823805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Details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1143" y="2471142"/>
            <a:ext cx="3981807" cy="722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Enter meter-no, username, name, password.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1591" y="1892260"/>
            <a:ext cx="2823805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Admin Details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1591" y="2471142"/>
            <a:ext cx="3981807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Enter username, name, password.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94" y="3651171"/>
            <a:ext cx="6141958" cy="3956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5F7488-ACEF-097E-8E5A-36857BED8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779" y="3651171"/>
            <a:ext cx="6990541" cy="3956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C385CC-693E-8381-0B75-7D78404F3604}"/>
              </a:ext>
            </a:extLst>
          </p:cNvPr>
          <p:cNvSpPr txBox="1"/>
          <p:nvPr/>
        </p:nvSpPr>
        <p:spPr>
          <a:xfrm>
            <a:off x="11563815" y="7607974"/>
            <a:ext cx="3011126" cy="578361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6468" y="532370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Login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507" y="2242859"/>
            <a:ext cx="1234083" cy="14808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87997" y="241634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Account Access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9687997" y="3006477"/>
            <a:ext cx="581215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Customers and admins can log in.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507" y="4855249"/>
            <a:ext cx="1234083" cy="14808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87997" y="511818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IN" sz="2400" dirty="0">
                <a:solidFill>
                  <a:schemeClr val="bg1"/>
                </a:solidFill>
              </a:rPr>
              <a:t>User Role Identification</a:t>
            </a:r>
          </a:p>
        </p:txBody>
      </p:sp>
      <p:sp>
        <p:nvSpPr>
          <p:cNvPr id="9" name="Text 4"/>
          <p:cNvSpPr/>
          <p:nvPr/>
        </p:nvSpPr>
        <p:spPr>
          <a:xfrm>
            <a:off x="9687998" y="5620494"/>
            <a:ext cx="4623904" cy="1170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The system automatically identifies whether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 the user is an </a:t>
            </a:r>
            <a:r>
              <a:rPr lang="en-US" sz="2000" b="1" dirty="0">
                <a:solidFill>
                  <a:schemeClr val="bg1"/>
                </a:solidFill>
              </a:rPr>
              <a:t>Admin or a Customer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 based on the credentials.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1FC310-E5D5-F356-B0A7-B4A9C1E3AEC4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57AECB-6B1A-C130-96D1-65419D82836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553"/>
          <a:stretch/>
        </p:blipFill>
        <p:spPr>
          <a:xfrm>
            <a:off x="522689" y="2271654"/>
            <a:ext cx="6718327" cy="37436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164312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Admin Home Screen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1141452" y="2305764"/>
            <a:ext cx="30480" cy="4759523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1388626" y="2845832"/>
            <a:ext cx="740450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863798" y="258341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56370" y="2629674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2375535" y="255258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Menu Section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375536" y="3086100"/>
            <a:ext cx="5734374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New Customer,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Details, Calculate Bill.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388626" y="4514612"/>
            <a:ext cx="740450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863798" y="425219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56370" y="4298454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2375535" y="422136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Utility Section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375535" y="4754880"/>
            <a:ext cx="590466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Notepad, Calculator.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388626" y="6183392"/>
            <a:ext cx="740450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863798" y="592097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56370" y="5967234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2375535" y="589014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Exit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2375535" y="6423660"/>
            <a:ext cx="590466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Logout option.</a:t>
            </a:r>
            <a:endParaRPr lang="en-US" sz="1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A7B231-BD50-6BBB-10A5-0A6264B14CFD}"/>
              </a:ext>
            </a:extLst>
          </p:cNvPr>
          <p:cNvSpPr txBox="1"/>
          <p:nvPr/>
        </p:nvSpPr>
        <p:spPr>
          <a:xfrm>
            <a:off x="11653023" y="7672038"/>
            <a:ext cx="2921917" cy="514297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ABB6688-1434-A457-3485-42DB34351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599" y="810339"/>
            <a:ext cx="5784175" cy="29908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3606D9-FF3A-7995-29F9-A50BA568E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351" y="4077239"/>
            <a:ext cx="5784176" cy="32602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85493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New Customer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1992511" y="206240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Details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2304813" y="2428875"/>
            <a:ext cx="369974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Admin enters customer details.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2476263" y="370284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Meter Number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495194" y="4130039"/>
            <a:ext cx="369986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generates unique meter number.</a:t>
            </a:r>
            <a:endParaRPr lang="en-US" sz="1900" dirty="0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9E80D4F0-4E3B-64D0-9C64-B42A094B8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598" y="1278847"/>
            <a:ext cx="6794386" cy="507659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F7419D-EFAE-A4E7-0DC0-E4BC667D5569}"/>
              </a:ext>
            </a:extLst>
          </p:cNvPr>
          <p:cNvGrpSpPr/>
          <p:nvPr/>
        </p:nvGrpSpPr>
        <p:grpSpPr>
          <a:xfrm>
            <a:off x="942381" y="3802616"/>
            <a:ext cx="1050130" cy="783908"/>
            <a:chOff x="863798" y="3667601"/>
            <a:chExt cx="3225641" cy="879158"/>
          </a:xfrm>
        </p:grpSpPr>
        <p:sp>
          <p:nvSpPr>
            <p:cNvPr id="15" name="Shape 1">
              <a:extLst>
                <a:ext uri="{FF2B5EF4-FFF2-40B4-BE49-F238E27FC236}">
                  <a16:creationId xmlns:a16="http://schemas.microsoft.com/office/drawing/2014/main" id="{CB87CC97-7F73-6CBD-3860-4E8B1DE8F19C}"/>
                </a:ext>
              </a:extLst>
            </p:cNvPr>
            <p:cNvSpPr/>
            <p:nvPr/>
          </p:nvSpPr>
          <p:spPr>
            <a:xfrm>
              <a:off x="863798" y="3667601"/>
              <a:ext cx="3225641" cy="879158"/>
            </a:xfrm>
            <a:prstGeom prst="roundRect">
              <a:avLst>
                <a:gd name="adj" fmla="val 11792"/>
              </a:avLst>
            </a:prstGeom>
            <a:solidFill>
              <a:srgbClr val="003180"/>
            </a:solidFill>
            <a:ln w="15240">
              <a:solidFill>
                <a:srgbClr val="194A99"/>
              </a:solidFill>
              <a:prstDash val="solid"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6" name="Text 2">
              <a:extLst>
                <a:ext uri="{FF2B5EF4-FFF2-40B4-BE49-F238E27FC236}">
                  <a16:creationId xmlns:a16="http://schemas.microsoft.com/office/drawing/2014/main" id="{8B547720-19E8-278E-18C2-C9F822310B87}"/>
                </a:ext>
              </a:extLst>
            </p:cNvPr>
            <p:cNvSpPr/>
            <p:nvPr/>
          </p:nvSpPr>
          <p:spPr>
            <a:xfrm>
              <a:off x="2361542" y="3890248"/>
              <a:ext cx="347067" cy="4338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350"/>
                </a:lnSpc>
                <a:buNone/>
              </a:pPr>
              <a:r>
                <a:rPr lang="en-US" sz="27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2</a:t>
              </a:r>
              <a:endParaRPr lang="en-US" sz="27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E66A5A-5E7D-478B-3029-0420102B2B12}"/>
              </a:ext>
            </a:extLst>
          </p:cNvPr>
          <p:cNvGrpSpPr/>
          <p:nvPr/>
        </p:nvGrpSpPr>
        <p:grpSpPr>
          <a:xfrm>
            <a:off x="885867" y="2055971"/>
            <a:ext cx="1050130" cy="783908"/>
            <a:chOff x="863798" y="3667601"/>
            <a:chExt cx="3225641" cy="879158"/>
          </a:xfrm>
        </p:grpSpPr>
        <p:sp>
          <p:nvSpPr>
            <p:cNvPr id="18" name="Shape 1">
              <a:extLst>
                <a:ext uri="{FF2B5EF4-FFF2-40B4-BE49-F238E27FC236}">
                  <a16:creationId xmlns:a16="http://schemas.microsoft.com/office/drawing/2014/main" id="{9EFBCD85-305E-5AF1-EA63-26A63C961CAA}"/>
                </a:ext>
              </a:extLst>
            </p:cNvPr>
            <p:cNvSpPr/>
            <p:nvPr/>
          </p:nvSpPr>
          <p:spPr>
            <a:xfrm>
              <a:off x="863798" y="3667601"/>
              <a:ext cx="3225641" cy="879158"/>
            </a:xfrm>
            <a:prstGeom prst="roundRect">
              <a:avLst>
                <a:gd name="adj" fmla="val 11792"/>
              </a:avLst>
            </a:prstGeom>
            <a:solidFill>
              <a:srgbClr val="003180"/>
            </a:solidFill>
            <a:ln w="15240">
              <a:solidFill>
                <a:srgbClr val="194A99"/>
              </a:solidFill>
              <a:prstDash val="solid"/>
            </a:ln>
          </p:spPr>
        </p:sp>
        <p:sp>
          <p:nvSpPr>
            <p:cNvPr id="19" name="Text 2">
              <a:extLst>
                <a:ext uri="{FF2B5EF4-FFF2-40B4-BE49-F238E27FC236}">
                  <a16:creationId xmlns:a16="http://schemas.microsoft.com/office/drawing/2014/main" id="{B27EF909-15C0-DE9B-5733-EDB8AADA999F}"/>
                </a:ext>
              </a:extLst>
            </p:cNvPr>
            <p:cNvSpPr/>
            <p:nvPr/>
          </p:nvSpPr>
          <p:spPr>
            <a:xfrm>
              <a:off x="2303026" y="3890248"/>
              <a:ext cx="347067" cy="4338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350"/>
                </a:lnSpc>
                <a:buNone/>
              </a:pPr>
              <a:r>
                <a:rPr lang="en-US" sz="27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1</a:t>
              </a:r>
              <a:endParaRPr lang="en-US" sz="27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181CC1E-2DB4-351D-6859-32D97A51655B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2520" y="287431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Meter </a:t>
            </a:r>
          </a:p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Information</a:t>
            </a:r>
            <a:endParaRPr lang="en-US" sz="485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FD7324-8EB6-FCF5-0738-B1E1C30B187B}"/>
              </a:ext>
            </a:extLst>
          </p:cNvPr>
          <p:cNvGrpSpPr/>
          <p:nvPr/>
        </p:nvGrpSpPr>
        <p:grpSpPr>
          <a:xfrm>
            <a:off x="8018205" y="2101810"/>
            <a:ext cx="2225278" cy="2126218"/>
            <a:chOff x="6350198" y="3424952"/>
            <a:chExt cx="2225278" cy="2126218"/>
          </a:xfrm>
        </p:grpSpPr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198" y="3424952"/>
              <a:ext cx="556260" cy="556260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6350198" y="4228028"/>
              <a:ext cx="2225278" cy="3855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24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Location</a:t>
              </a:r>
              <a:endParaRPr lang="en-US" sz="2400" dirty="0"/>
            </a:p>
          </p:txBody>
        </p:sp>
        <p:sp>
          <p:nvSpPr>
            <p:cNvPr id="6" name="Text 2"/>
            <p:cNvSpPr/>
            <p:nvPr/>
          </p:nvSpPr>
          <p:spPr>
            <a:xfrm>
              <a:off x="6350198" y="4761548"/>
              <a:ext cx="2225278" cy="7896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Admin selects meter location.</a:t>
              </a:r>
              <a:endParaRPr lang="en-US" sz="19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86544-B75A-4AE7-77C1-BC3BE6D2B3CF}"/>
              </a:ext>
            </a:extLst>
          </p:cNvPr>
          <p:cNvGrpSpPr/>
          <p:nvPr/>
        </p:nvGrpSpPr>
        <p:grpSpPr>
          <a:xfrm>
            <a:off x="9648168" y="5009726"/>
            <a:ext cx="2225397" cy="2126218"/>
            <a:chOff x="8945642" y="3424952"/>
            <a:chExt cx="2225397" cy="2126218"/>
          </a:xfrm>
        </p:grpSpPr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5642" y="3424952"/>
              <a:ext cx="556260" cy="556260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8945642" y="4228028"/>
              <a:ext cx="2225397" cy="3855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24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Meter Type</a:t>
              </a:r>
              <a:endParaRPr lang="en-US" sz="2400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8945642" y="4761548"/>
              <a:ext cx="2225397" cy="7896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Admin selects meter type.</a:t>
              </a:r>
              <a:endParaRPr lang="en-US" sz="19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E04728-90A1-C2BB-BC1A-CD91B5251CF3}"/>
              </a:ext>
            </a:extLst>
          </p:cNvPr>
          <p:cNvGrpSpPr/>
          <p:nvPr/>
        </p:nvGrpSpPr>
        <p:grpSpPr>
          <a:xfrm>
            <a:off x="11169017" y="1930689"/>
            <a:ext cx="2225278" cy="2521030"/>
            <a:chOff x="11541204" y="3424952"/>
            <a:chExt cx="2225278" cy="2521030"/>
          </a:xfrm>
        </p:grpSpPr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41204" y="3424952"/>
              <a:ext cx="556260" cy="556260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11541204" y="4228028"/>
              <a:ext cx="2225278" cy="3855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24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Bill Type</a:t>
              </a:r>
              <a:endParaRPr lang="en-US" sz="240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11541204" y="4761548"/>
              <a:ext cx="2225278" cy="118443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Residential or Commercial/Industrial.</a:t>
              </a:r>
              <a:endParaRPr lang="en-US" sz="1900" dirty="0"/>
            </a:p>
          </p:txBody>
        </p:sp>
      </p:grp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AD43DE7F-8365-E5FE-FAF1-5B9D062E2C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64" y="1406639"/>
            <a:ext cx="7636636" cy="51826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DA28A9-FA0E-81F3-168C-F342C4381BD3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02681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Details</a:t>
            </a:r>
            <a:endParaRPr lang="en-US" sz="485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FBEFD6-CC84-FAAE-C4E7-A14408A50505}"/>
              </a:ext>
            </a:extLst>
          </p:cNvPr>
          <p:cNvGrpSpPr/>
          <p:nvPr/>
        </p:nvGrpSpPr>
        <p:grpSpPr>
          <a:xfrm>
            <a:off x="863798" y="3667601"/>
            <a:ext cx="3225641" cy="879158"/>
            <a:chOff x="863798" y="3667601"/>
            <a:chExt cx="3225641" cy="879158"/>
          </a:xfrm>
        </p:grpSpPr>
        <p:sp>
          <p:nvSpPr>
            <p:cNvPr id="3" name="Shape 1"/>
            <p:cNvSpPr/>
            <p:nvPr/>
          </p:nvSpPr>
          <p:spPr>
            <a:xfrm>
              <a:off x="863798" y="3667601"/>
              <a:ext cx="3225641" cy="879158"/>
            </a:xfrm>
            <a:prstGeom prst="roundRect">
              <a:avLst>
                <a:gd name="adj" fmla="val 11792"/>
              </a:avLst>
            </a:prstGeom>
            <a:solidFill>
              <a:srgbClr val="003180"/>
            </a:solidFill>
            <a:ln w="15240">
              <a:solidFill>
                <a:srgbClr val="194A99"/>
              </a:solidFill>
              <a:prstDash val="solid"/>
            </a:ln>
          </p:spPr>
        </p:sp>
        <p:sp>
          <p:nvSpPr>
            <p:cNvPr id="4" name="Text 2"/>
            <p:cNvSpPr/>
            <p:nvPr/>
          </p:nvSpPr>
          <p:spPr>
            <a:xfrm>
              <a:off x="2303026" y="3890248"/>
              <a:ext cx="347067" cy="4338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350"/>
                </a:lnSpc>
                <a:buNone/>
              </a:pPr>
              <a:r>
                <a:rPr lang="en-US" sz="27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1</a:t>
              </a:r>
              <a:endParaRPr lang="en-US" sz="2700" dirty="0"/>
            </a:p>
          </p:txBody>
        </p:sp>
      </p:grpSp>
      <p:sp>
        <p:nvSpPr>
          <p:cNvPr id="5" name="Text 3"/>
          <p:cNvSpPr/>
          <p:nvPr/>
        </p:nvSpPr>
        <p:spPr>
          <a:xfrm>
            <a:off x="4336256" y="3914418"/>
            <a:ext cx="183558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View Details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4212788" y="4531518"/>
            <a:ext cx="3225641" cy="45719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</p:sp>
      <p:sp>
        <p:nvSpPr>
          <p:cNvPr id="7" name="Shape 5"/>
          <p:cNvSpPr/>
          <p:nvPr/>
        </p:nvSpPr>
        <p:spPr>
          <a:xfrm>
            <a:off x="863798" y="4670108"/>
            <a:ext cx="4065041" cy="879158"/>
          </a:xfrm>
          <a:prstGeom prst="roundRect">
            <a:avLst>
              <a:gd name="adj" fmla="val 1179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303026" y="4823460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700" dirty="0"/>
          </a:p>
        </p:txBody>
      </p:sp>
      <p:sp>
        <p:nvSpPr>
          <p:cNvPr id="9" name="Text 7"/>
          <p:cNvSpPr/>
          <p:nvPr/>
        </p:nvSpPr>
        <p:spPr>
          <a:xfrm>
            <a:off x="5245894" y="4949614"/>
            <a:ext cx="185189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Print Option</a:t>
            </a:r>
            <a:endParaRPr lang="en-US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E662A7D-E7ED-79B2-5EC7-D0219CA18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75"/>
          <a:stretch/>
        </p:blipFill>
        <p:spPr>
          <a:xfrm>
            <a:off x="8006940" y="2563635"/>
            <a:ext cx="6314056" cy="3086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CED2D1-0419-69AF-684B-76FBDE7C7305}"/>
              </a:ext>
            </a:extLst>
          </p:cNvPr>
          <p:cNvSpPr txBox="1"/>
          <p:nvPr/>
        </p:nvSpPr>
        <p:spPr>
          <a:xfrm>
            <a:off x="11452303" y="7232366"/>
            <a:ext cx="3122638" cy="953970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495</Words>
  <Application>Microsoft Office PowerPoint</Application>
  <PresentationFormat>Custom</PresentationFormat>
  <Paragraphs>141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Merriweather</vt:lpstr>
      <vt:lpstr>Sora Medium</vt:lpstr>
      <vt:lpstr>Noto Sans TC</vt:lpstr>
      <vt:lpstr>Arial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Anup Kumar Mahato</cp:lastModifiedBy>
  <cp:revision>10</cp:revision>
  <dcterms:created xsi:type="dcterms:W3CDTF">2025-03-13T04:31:59Z</dcterms:created>
  <dcterms:modified xsi:type="dcterms:W3CDTF">2025-03-14T02:10:27Z</dcterms:modified>
</cp:coreProperties>
</file>